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9" r:id="rId1"/>
    <p:sldMasterId id="2147483670" r:id="rId2"/>
  </p:sldMasterIdLst>
  <p:notesMasterIdLst>
    <p:notesMasterId r:id="rId1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2" d="100"/>
          <a:sy n="72" d="100"/>
        </p:scale>
        <p:origin x="23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5860381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12337c138e_3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112337c138e_3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112337c138e_3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112337c138e_3_10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g112337c138e_3_10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uk-UA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12337c138e_3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112337c138e_3_10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g112337c138e_3_10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112337c138e_3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112337c138e_3_1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g112337c138e_3_1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112337c138e_3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112337c138e_3_1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g112337c138e_3_1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112337c138e_3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112337c138e_3_1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g112337c138e_3_1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112337c138e_3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112337c138e_3_1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g112337c138e_3_1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112337c138e_3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112337c138e_3_1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g112337c138e_3_13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112337c138e_3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112337c138e_3_1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g112337c138e_3_14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й слайд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"/>
          <p:cNvSpPr/>
          <p:nvPr/>
        </p:nvSpPr>
        <p:spPr>
          <a:xfrm>
            <a:off x="1" y="-10679"/>
            <a:ext cx="12192000" cy="1634470"/>
          </a:xfrm>
          <a:custGeom>
            <a:avLst/>
            <a:gdLst/>
            <a:ahLst/>
            <a:cxnLst/>
            <a:rect l="l" t="t" r="r" b="b"/>
            <a:pathLst>
              <a:path w="5760" h="1377" extrusionOk="0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/>
            </a:stretch>
          </a:blipFill>
          <a:ln w="9525" cap="flat" cmpd="sng">
            <a:solidFill>
              <a:srgbClr val="00C5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sp>
      <p:pic>
        <p:nvPicPr>
          <p:cNvPr id="18" name="Google Shape;1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46800" y="2411342"/>
            <a:ext cx="12238800" cy="4490102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2"/>
          <p:cNvSpPr txBox="1">
            <a:spLocks noGrp="1"/>
          </p:cNvSpPr>
          <p:nvPr>
            <p:ph type="ctrTitle"/>
          </p:nvPr>
        </p:nvSpPr>
        <p:spPr>
          <a:xfrm>
            <a:off x="810001" y="2175309"/>
            <a:ext cx="10572000" cy="22448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002220"/>
              </a:buClr>
              <a:buSzPts val="5400"/>
              <a:buFont typeface="Arial"/>
              <a:buNone/>
              <a:defRPr sz="5400" b="1" i="0" u="none" strike="noStrike" cap="none">
                <a:solidFill>
                  <a:srgbClr val="00222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480"/>
              </a:spcBef>
              <a:spcAft>
                <a:spcPts val="0"/>
              </a:spcAft>
              <a:buSzPts val="2400"/>
              <a:buNone/>
              <a:defRPr>
                <a:solidFill>
                  <a:schemeClr val="dk1"/>
                </a:solidFill>
              </a:defRPr>
            </a:lvl1pPr>
            <a:lvl2pPr lvl="1" algn="ctr">
              <a:spcBef>
                <a:spcPts val="600"/>
              </a:spcBef>
              <a:spcAft>
                <a:spcPts val="0"/>
              </a:spcAft>
              <a:buSzPts val="22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00"/>
              </a:spcBef>
              <a:spcAft>
                <a:spcPts val="0"/>
              </a:spcAft>
              <a:buSzPts val="20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60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60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600"/>
              </a:spcBef>
              <a:spcAft>
                <a:spcPts val="600"/>
              </a:spcAft>
              <a:buSzPts val="12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dt" idx="10"/>
          </p:nvPr>
        </p:nvSpPr>
        <p:spPr>
          <a:xfrm>
            <a:off x="9334626" y="6362639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ftr" idx="11"/>
          </p:nvPr>
        </p:nvSpPr>
        <p:spPr>
          <a:xfrm>
            <a:off x="459752" y="6367530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sldNum" idx="12"/>
          </p:nvPr>
        </p:nvSpPr>
        <p:spPr>
          <a:xfrm>
            <a:off x="10678331" y="6237165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  <p:sp>
        <p:nvSpPr>
          <p:cNvPr id="24" name="Google Shape;24;p2"/>
          <p:cNvSpPr txBox="1"/>
          <p:nvPr/>
        </p:nvSpPr>
        <p:spPr>
          <a:xfrm>
            <a:off x="1183019" y="203669"/>
            <a:ext cx="4893931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700" b="1" i="0" u="none" strike="noStrike" cap="none">
                <a:solidFill>
                  <a:srgbClr val="D3EB9D"/>
                </a:solidFill>
                <a:latin typeface="Arial"/>
                <a:ea typeface="Arial"/>
                <a:cs typeface="Arial"/>
                <a:sym typeface="Arial"/>
              </a:rPr>
              <a:t>КИЇВСЬКИЙ УНІВЕРСИТЕТ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700" b="1">
                <a:solidFill>
                  <a:srgbClr val="D3EB9D"/>
                </a:solidFill>
                <a:latin typeface="Arial"/>
                <a:ea typeface="Arial"/>
                <a:cs typeface="Arial"/>
                <a:sym typeface="Arial"/>
              </a:rPr>
              <a:t>ІМЕНІ БОРИСА ГРІНЧЕНКА</a:t>
            </a:r>
            <a:endParaRPr sz="2700" b="1">
              <a:solidFill>
                <a:srgbClr val="D3EB9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" name="Google Shape;25;p2" descr="D:\Google Диск\work\ger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46263" y="-57090"/>
            <a:ext cx="1229282" cy="14448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якую за увагу">
  <p:cSld name="Дякую за увагу">
    <p:bg>
      <p:bgPr>
        <a:solidFill>
          <a:schemeClr val="lt1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362161"/>
            <a:ext cx="12192000" cy="4749839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9525" cap="flat" cmpd="sng">
            <a:solidFill>
              <a:srgbClr val="00C5B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3" name="Google Shape;93;p11" descr="D:\Google Диск\work\ger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46263" y="-57090"/>
            <a:ext cx="1229282" cy="1444848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1"/>
          <p:cNvSpPr txBox="1">
            <a:spLocks noGrp="1"/>
          </p:cNvSpPr>
          <p:nvPr>
            <p:ph type="title"/>
          </p:nvPr>
        </p:nvSpPr>
        <p:spPr>
          <a:xfrm>
            <a:off x="2714065" y="2194743"/>
            <a:ext cx="6763870" cy="889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002220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222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3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endParaRPr/>
          </a:p>
        </p:txBody>
      </p:sp>
      <p:sp>
        <p:nvSpPr>
          <p:cNvPr id="101" name="Google Shape;101;p13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endParaRPr/>
          </a:p>
        </p:txBody>
      </p:sp>
      <p:sp>
        <p:nvSpPr>
          <p:cNvPr id="102" name="Google Shape;102;p1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4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05" name="Google Shape;105;p1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rtl="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09" name="Google Shape;109;p1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6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13" name="Google Shape;113;p16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14" name="Google Shape;114;p1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8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120" name="Google Shape;120;p18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21" name="Google Shape;121;p1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9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124" name="Google Shape;124;p1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0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20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128" name="Google Shape;128;p20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9" name="Google Shape;129;p20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rtl="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30" name="Google Shape;130;p2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1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>
            <a:endParaRPr/>
          </a:p>
        </p:txBody>
      </p:sp>
      <p:sp>
        <p:nvSpPr>
          <p:cNvPr id="133" name="Google Shape;133;p2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і об'єкт" type="obj">
  <p:cSld name="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/>
          <p:nvPr/>
        </p:nvSpPr>
        <p:spPr>
          <a:xfrm>
            <a:off x="1" y="-10679"/>
            <a:ext cx="12192000" cy="1634470"/>
          </a:xfrm>
          <a:custGeom>
            <a:avLst/>
            <a:gdLst/>
            <a:ahLst/>
            <a:cxnLst/>
            <a:rect l="l" t="t" r="r" b="b"/>
            <a:pathLst>
              <a:path w="5760" h="1377" extrusionOk="0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/>
            </a:stretch>
          </a:blipFill>
          <a:ln w="9525" cap="flat" cmpd="sng">
            <a:solidFill>
              <a:srgbClr val="00C5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sp>
      <p:sp>
        <p:nvSpPr>
          <p:cNvPr id="28" name="Google Shape;28;p3"/>
          <p:cNvSpPr txBox="1">
            <a:spLocks noGrp="1"/>
          </p:cNvSpPr>
          <p:nvPr>
            <p:ph type="title"/>
          </p:nvPr>
        </p:nvSpPr>
        <p:spPr>
          <a:xfrm>
            <a:off x="1174307" y="279328"/>
            <a:ext cx="10198979" cy="772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002220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222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body" idx="1"/>
          </p:nvPr>
        </p:nvSpPr>
        <p:spPr>
          <a:xfrm>
            <a:off x="818712" y="2222287"/>
            <a:ext cx="10554574" cy="3636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🞆"/>
              <a:defRPr/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2pPr>
            <a:lvl3pPr marL="1371600" lvl="2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3pPr>
            <a:lvl4pPr marL="1828800" lvl="3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4pPr>
            <a:lvl5pPr marL="2286000" lvl="4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5pPr>
            <a:lvl6pPr marL="2743200" lvl="5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6pPr>
            <a:lvl7pPr marL="3200400" lvl="6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7pPr>
            <a:lvl8pPr marL="3657600" lvl="7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8pPr>
            <a:lvl9pPr marL="4114800" lvl="8" indent="-342900" algn="l">
              <a:spcBef>
                <a:spcPts val="600"/>
              </a:spcBef>
              <a:spcAft>
                <a:spcPts val="600"/>
              </a:spcAft>
              <a:buSzPts val="1800"/>
              <a:buChar char="🞆"/>
              <a:defRPr/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dt" idx="10"/>
          </p:nvPr>
        </p:nvSpPr>
        <p:spPr>
          <a:xfrm>
            <a:off x="9334626" y="6362639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ftr" idx="11"/>
          </p:nvPr>
        </p:nvSpPr>
        <p:spPr>
          <a:xfrm>
            <a:off x="459752" y="6367530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"/>
          <p:cNvSpPr txBox="1">
            <a:spLocks noGrp="1"/>
          </p:cNvSpPr>
          <p:nvPr>
            <p:ph type="sldNum" idx="12"/>
          </p:nvPr>
        </p:nvSpPr>
        <p:spPr>
          <a:xfrm>
            <a:off x="10678331" y="6237165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  <p:pic>
        <p:nvPicPr>
          <p:cNvPr id="33" name="Google Shape;33;p3" descr="D:\Google Диск\work\ger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46263" y="-57090"/>
            <a:ext cx="1229282" cy="14448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2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36" name="Google Shape;136;p22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ctr" rtl="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 rtl="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 rtl="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 rtl="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 rtl="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 rtl="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37" name="Google Shape;137;p2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озділу" type="secHead">
  <p:cSld name="SECTION_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978411"/>
            <a:ext cx="12192000" cy="5879589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4"/>
          <p:cNvSpPr txBox="1">
            <a:spLocks noGrp="1"/>
          </p:cNvSpPr>
          <p:nvPr>
            <p:ph type="title"/>
          </p:nvPr>
        </p:nvSpPr>
        <p:spPr>
          <a:xfrm>
            <a:off x="647990" y="778832"/>
            <a:ext cx="10561418" cy="14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002220"/>
              </a:buClr>
              <a:buSzPts val="4800"/>
              <a:buFont typeface="Arial"/>
              <a:buNone/>
              <a:defRPr sz="4800" b="1" i="0" u="none" strike="noStrike" cap="none">
                <a:solidFill>
                  <a:srgbClr val="00222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spcBef>
                <a:spcPts val="48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dt" idx="10"/>
          </p:nvPr>
        </p:nvSpPr>
        <p:spPr>
          <a:xfrm>
            <a:off x="9334626" y="6362639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4"/>
          <p:cNvSpPr txBox="1">
            <a:spLocks noGrp="1"/>
          </p:cNvSpPr>
          <p:nvPr>
            <p:ph type="ftr" idx="11"/>
          </p:nvPr>
        </p:nvSpPr>
        <p:spPr>
          <a:xfrm>
            <a:off x="459752" y="6367530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4"/>
          <p:cNvSpPr txBox="1">
            <a:spLocks noGrp="1"/>
          </p:cNvSpPr>
          <p:nvPr>
            <p:ph type="sldNum" idx="12"/>
          </p:nvPr>
        </p:nvSpPr>
        <p:spPr>
          <a:xfrm>
            <a:off x="10678331" y="6237165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  <p:pic>
        <p:nvPicPr>
          <p:cNvPr id="41" name="Google Shape;41;p4" descr="D:\Google Диск\work\ger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46263" y="-57090"/>
            <a:ext cx="1229282" cy="14448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'єкти">
  <p:cSld name="Два об'єкти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"/>
          <p:cNvSpPr/>
          <p:nvPr/>
        </p:nvSpPr>
        <p:spPr>
          <a:xfrm>
            <a:off x="1" y="-10679"/>
            <a:ext cx="12192000" cy="1634470"/>
          </a:xfrm>
          <a:custGeom>
            <a:avLst/>
            <a:gdLst/>
            <a:ahLst/>
            <a:cxnLst/>
            <a:rect l="l" t="t" r="r" b="b"/>
            <a:pathLst>
              <a:path w="5760" h="1377" extrusionOk="0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/>
            </a:stretch>
          </a:blipFill>
          <a:ln w="9525" cap="flat" cmpd="sng">
            <a:solidFill>
              <a:srgbClr val="00C5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sp>
      <p:sp>
        <p:nvSpPr>
          <p:cNvPr id="44" name="Google Shape;44;p5"/>
          <p:cNvSpPr txBox="1">
            <a:spLocks noGrp="1"/>
          </p:cNvSpPr>
          <p:nvPr>
            <p:ph type="body" idx="1"/>
          </p:nvPr>
        </p:nvSpPr>
        <p:spPr>
          <a:xfrm>
            <a:off x="818712" y="2222287"/>
            <a:ext cx="5185873" cy="3638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🞆"/>
              <a:defRPr/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2pPr>
            <a:lvl3pPr marL="1371600" lvl="2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3pPr>
            <a:lvl4pPr marL="1828800" lvl="3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4pPr>
            <a:lvl5pPr marL="2286000" lvl="4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5pPr>
            <a:lvl6pPr marL="2743200" lvl="5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6pPr>
            <a:lvl7pPr marL="3200400" lvl="6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7pPr>
            <a:lvl8pPr marL="3657600" lvl="7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8pPr>
            <a:lvl9pPr marL="4114800" lvl="8" indent="-342900" algn="l">
              <a:spcBef>
                <a:spcPts val="600"/>
              </a:spcBef>
              <a:spcAft>
                <a:spcPts val="600"/>
              </a:spcAft>
              <a:buSzPts val="1800"/>
              <a:buChar char="🞆"/>
              <a:defRPr/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body" idx="2"/>
          </p:nvPr>
        </p:nvSpPr>
        <p:spPr>
          <a:xfrm>
            <a:off x="6187415" y="2222287"/>
            <a:ext cx="5194583" cy="3638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🞆"/>
              <a:defRPr/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2pPr>
            <a:lvl3pPr marL="1371600" lvl="2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3pPr>
            <a:lvl4pPr marL="1828800" lvl="3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4pPr>
            <a:lvl5pPr marL="2286000" lvl="4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5pPr>
            <a:lvl6pPr marL="2743200" lvl="5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6pPr>
            <a:lvl7pPr marL="3200400" lvl="6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7pPr>
            <a:lvl8pPr marL="3657600" lvl="7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8pPr>
            <a:lvl9pPr marL="4114800" lvl="8" indent="-342900" algn="l">
              <a:spcBef>
                <a:spcPts val="600"/>
              </a:spcBef>
              <a:spcAft>
                <a:spcPts val="600"/>
              </a:spcAft>
              <a:buSzPts val="1800"/>
              <a:buChar char="🞆"/>
              <a:defRPr/>
            </a:lvl9pPr>
          </a:lstStyle>
          <a:p>
            <a:endParaRPr/>
          </a:p>
        </p:txBody>
      </p:sp>
      <p:sp>
        <p:nvSpPr>
          <p:cNvPr id="46" name="Google Shape;46;p5"/>
          <p:cNvSpPr txBox="1">
            <a:spLocks noGrp="1"/>
          </p:cNvSpPr>
          <p:nvPr>
            <p:ph type="dt" idx="10"/>
          </p:nvPr>
        </p:nvSpPr>
        <p:spPr>
          <a:xfrm>
            <a:off x="9334626" y="6362639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5"/>
          <p:cNvSpPr txBox="1">
            <a:spLocks noGrp="1"/>
          </p:cNvSpPr>
          <p:nvPr>
            <p:ph type="ftr" idx="11"/>
          </p:nvPr>
        </p:nvSpPr>
        <p:spPr>
          <a:xfrm>
            <a:off x="459752" y="6367530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5"/>
          <p:cNvSpPr txBox="1">
            <a:spLocks noGrp="1"/>
          </p:cNvSpPr>
          <p:nvPr>
            <p:ph type="sldNum" idx="12"/>
          </p:nvPr>
        </p:nvSpPr>
        <p:spPr>
          <a:xfrm>
            <a:off x="10678331" y="6237165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  <p:pic>
        <p:nvPicPr>
          <p:cNvPr id="49" name="Google Shape;49;p5" descr="D:\Google Диск\work\ger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46263" y="-57090"/>
            <a:ext cx="1229282" cy="1444848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5"/>
          <p:cNvSpPr txBox="1">
            <a:spLocks noGrp="1"/>
          </p:cNvSpPr>
          <p:nvPr>
            <p:ph type="title"/>
          </p:nvPr>
        </p:nvSpPr>
        <p:spPr>
          <a:xfrm>
            <a:off x="1174307" y="279328"/>
            <a:ext cx="10198979" cy="772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002220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222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орівняння">
  <p:cSld name="Порівняння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6"/>
          <p:cNvSpPr/>
          <p:nvPr/>
        </p:nvSpPr>
        <p:spPr>
          <a:xfrm>
            <a:off x="1" y="-10679"/>
            <a:ext cx="12192000" cy="1634470"/>
          </a:xfrm>
          <a:custGeom>
            <a:avLst/>
            <a:gdLst/>
            <a:ahLst/>
            <a:cxnLst/>
            <a:rect l="l" t="t" r="r" b="b"/>
            <a:pathLst>
              <a:path w="5760" h="1377" extrusionOk="0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/>
            </a:stretch>
          </a:blipFill>
          <a:ln w="9525" cap="flat" cmpd="sng">
            <a:solidFill>
              <a:srgbClr val="00C5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sp>
      <p:sp>
        <p:nvSpPr>
          <p:cNvPr id="53" name="Google Shape;53;p6"/>
          <p:cNvSpPr txBox="1"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spcBef>
                <a:spcPts val="520"/>
              </a:spcBef>
              <a:spcAft>
                <a:spcPts val="0"/>
              </a:spcAft>
              <a:buSzPts val="2600"/>
              <a:buNone/>
              <a:defRPr sz="2600" b="1">
                <a:solidFill>
                  <a:srgbClr val="00635D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4" name="Google Shape;54;p6"/>
          <p:cNvSpPr txBox="1">
            <a:spLocks noGrp="1"/>
          </p:cNvSpPr>
          <p:nvPr>
            <p:ph type="body" idx="2"/>
          </p:nvPr>
        </p:nvSpPr>
        <p:spPr>
          <a:xfrm>
            <a:off x="814729" y="2751138"/>
            <a:ext cx="5189856" cy="3109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🞆"/>
              <a:defRPr/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2pPr>
            <a:lvl3pPr marL="1371600" lvl="2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3pPr>
            <a:lvl4pPr marL="1828800" lvl="3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4pPr>
            <a:lvl5pPr marL="2286000" lvl="4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5pPr>
            <a:lvl6pPr marL="2743200" lvl="5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6pPr>
            <a:lvl7pPr marL="3200400" lvl="6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7pPr>
            <a:lvl8pPr marL="3657600" lvl="7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8pPr>
            <a:lvl9pPr marL="4114800" lvl="8" indent="-342900" algn="l">
              <a:spcBef>
                <a:spcPts val="600"/>
              </a:spcBef>
              <a:spcAft>
                <a:spcPts val="600"/>
              </a:spcAft>
              <a:buSzPts val="1800"/>
              <a:buChar char="🞆"/>
              <a:defRPr/>
            </a:lvl9pPr>
          </a:lstStyle>
          <a:p>
            <a:endParaRPr/>
          </a:p>
        </p:txBody>
      </p:sp>
      <p:sp>
        <p:nvSpPr>
          <p:cNvPr id="55" name="Google Shape;55;p6"/>
          <p:cNvSpPr txBox="1">
            <a:spLocks noGrp="1"/>
          </p:cNvSpPr>
          <p:nvPr>
            <p:ph type="body" idx="3"/>
          </p:nvPr>
        </p:nvSpPr>
        <p:spPr>
          <a:xfrm>
            <a:off x="6187415" y="2174875"/>
            <a:ext cx="5194583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spcBef>
                <a:spcPts val="520"/>
              </a:spcBef>
              <a:spcAft>
                <a:spcPts val="0"/>
              </a:spcAft>
              <a:buSzPts val="2600"/>
              <a:buNone/>
              <a:defRPr sz="2600" b="1">
                <a:solidFill>
                  <a:srgbClr val="00635D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6" name="Google Shape;56;p6"/>
          <p:cNvSpPr txBox="1">
            <a:spLocks noGrp="1"/>
          </p:cNvSpPr>
          <p:nvPr>
            <p:ph type="body" idx="4"/>
          </p:nvPr>
        </p:nvSpPr>
        <p:spPr>
          <a:xfrm>
            <a:off x="6187415" y="2751138"/>
            <a:ext cx="5194583" cy="3109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🞆"/>
              <a:defRPr/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2pPr>
            <a:lvl3pPr marL="1371600" lvl="2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3pPr>
            <a:lvl4pPr marL="1828800" lvl="3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4pPr>
            <a:lvl5pPr marL="2286000" lvl="4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5pPr>
            <a:lvl6pPr marL="2743200" lvl="5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6pPr>
            <a:lvl7pPr marL="3200400" lvl="6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7pPr>
            <a:lvl8pPr marL="3657600" lvl="7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8pPr>
            <a:lvl9pPr marL="4114800" lvl="8" indent="-342900" algn="l">
              <a:spcBef>
                <a:spcPts val="600"/>
              </a:spcBef>
              <a:spcAft>
                <a:spcPts val="600"/>
              </a:spcAft>
              <a:buSzPts val="1800"/>
              <a:buChar char="🞆"/>
              <a:defRPr/>
            </a:lvl9pPr>
          </a:lstStyle>
          <a:p>
            <a:endParaRPr/>
          </a:p>
        </p:txBody>
      </p:sp>
      <p:sp>
        <p:nvSpPr>
          <p:cNvPr id="57" name="Google Shape;57;p6"/>
          <p:cNvSpPr txBox="1">
            <a:spLocks noGrp="1"/>
          </p:cNvSpPr>
          <p:nvPr>
            <p:ph type="dt" idx="10"/>
          </p:nvPr>
        </p:nvSpPr>
        <p:spPr>
          <a:xfrm>
            <a:off x="9334626" y="6362639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6"/>
          <p:cNvSpPr txBox="1">
            <a:spLocks noGrp="1"/>
          </p:cNvSpPr>
          <p:nvPr>
            <p:ph type="ftr" idx="11"/>
          </p:nvPr>
        </p:nvSpPr>
        <p:spPr>
          <a:xfrm>
            <a:off x="459752" y="6367530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6"/>
          <p:cNvSpPr txBox="1">
            <a:spLocks noGrp="1"/>
          </p:cNvSpPr>
          <p:nvPr>
            <p:ph type="sldNum" idx="12"/>
          </p:nvPr>
        </p:nvSpPr>
        <p:spPr>
          <a:xfrm>
            <a:off x="10678331" y="6237165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  <p:pic>
        <p:nvPicPr>
          <p:cNvPr id="60" name="Google Shape;60;p6" descr="D:\Google Диск\work\ger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46263" y="-57090"/>
            <a:ext cx="1229282" cy="1444848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6"/>
          <p:cNvSpPr txBox="1">
            <a:spLocks noGrp="1"/>
          </p:cNvSpPr>
          <p:nvPr>
            <p:ph type="title"/>
          </p:nvPr>
        </p:nvSpPr>
        <p:spPr>
          <a:xfrm>
            <a:off x="1174307" y="279328"/>
            <a:ext cx="10198979" cy="772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002220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222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Лише заголовок">
  <p:cSld name="Лише заголовок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7"/>
          <p:cNvSpPr/>
          <p:nvPr/>
        </p:nvSpPr>
        <p:spPr>
          <a:xfrm>
            <a:off x="1" y="-10679"/>
            <a:ext cx="12192000" cy="1634470"/>
          </a:xfrm>
          <a:custGeom>
            <a:avLst/>
            <a:gdLst/>
            <a:ahLst/>
            <a:cxnLst/>
            <a:rect l="l" t="t" r="r" b="b"/>
            <a:pathLst>
              <a:path w="5760" h="1377" extrusionOk="0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/>
            </a:stretch>
          </a:blipFill>
          <a:ln w="9525" cap="flat" cmpd="sng">
            <a:solidFill>
              <a:srgbClr val="00C5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sp>
      <p:sp>
        <p:nvSpPr>
          <p:cNvPr id="64" name="Google Shape;64;p7"/>
          <p:cNvSpPr txBox="1">
            <a:spLocks noGrp="1"/>
          </p:cNvSpPr>
          <p:nvPr>
            <p:ph type="dt" idx="10"/>
          </p:nvPr>
        </p:nvSpPr>
        <p:spPr>
          <a:xfrm>
            <a:off x="9334626" y="6362639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7"/>
          <p:cNvSpPr txBox="1">
            <a:spLocks noGrp="1"/>
          </p:cNvSpPr>
          <p:nvPr>
            <p:ph type="ftr" idx="11"/>
          </p:nvPr>
        </p:nvSpPr>
        <p:spPr>
          <a:xfrm>
            <a:off x="459752" y="6367530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7"/>
          <p:cNvSpPr txBox="1">
            <a:spLocks noGrp="1"/>
          </p:cNvSpPr>
          <p:nvPr>
            <p:ph type="sldNum" idx="12"/>
          </p:nvPr>
        </p:nvSpPr>
        <p:spPr>
          <a:xfrm>
            <a:off x="10678331" y="6237165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  <p:pic>
        <p:nvPicPr>
          <p:cNvPr id="67" name="Google Shape;67;p7" descr="D:\Google Диск\work\ger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46263" y="-57090"/>
            <a:ext cx="1229282" cy="1444848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7"/>
          <p:cNvSpPr txBox="1">
            <a:spLocks noGrp="1"/>
          </p:cNvSpPr>
          <p:nvPr>
            <p:ph type="title"/>
          </p:nvPr>
        </p:nvSpPr>
        <p:spPr>
          <a:xfrm>
            <a:off x="1174307" y="279328"/>
            <a:ext cx="10198979" cy="772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002220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222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ий слайд" type="blank">
  <p:cSld name="BLANK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8"/>
          <p:cNvSpPr txBox="1">
            <a:spLocks noGrp="1"/>
          </p:cNvSpPr>
          <p:nvPr>
            <p:ph type="dt" idx="10"/>
          </p:nvPr>
        </p:nvSpPr>
        <p:spPr>
          <a:xfrm>
            <a:off x="9334626" y="6362639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8"/>
          <p:cNvSpPr txBox="1">
            <a:spLocks noGrp="1"/>
          </p:cNvSpPr>
          <p:nvPr>
            <p:ph type="ftr" idx="11"/>
          </p:nvPr>
        </p:nvSpPr>
        <p:spPr>
          <a:xfrm>
            <a:off x="459752" y="6367530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8"/>
          <p:cNvSpPr txBox="1">
            <a:spLocks noGrp="1"/>
          </p:cNvSpPr>
          <p:nvPr>
            <p:ph type="sldNum" idx="12"/>
          </p:nvPr>
        </p:nvSpPr>
        <p:spPr>
          <a:xfrm>
            <a:off x="10678331" y="6237165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  <p:pic>
        <p:nvPicPr>
          <p:cNvPr id="73" name="Google Shape;73;p8" descr="D:\Google Диск\work\gerb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46263" y="-57090"/>
            <a:ext cx="1229282" cy="14448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анорамна фотографія з підписом">
  <p:cSld name="Панорамна фотографія з підписом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9"/>
          <p:cNvSpPr txBox="1"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00222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0222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6" name="Google Shape;76;p9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48006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" name="Google Shape;77;p9"/>
          <p:cNvSpPr txBox="1">
            <a:spLocks noGrp="1"/>
          </p:cNvSpPr>
          <p:nvPr>
            <p:ph type="body" idx="1"/>
          </p:nvPr>
        </p:nvSpPr>
        <p:spPr>
          <a:xfrm>
            <a:off x="810000" y="5367338"/>
            <a:ext cx="10561418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8" name="Google Shape;78;p9"/>
          <p:cNvSpPr txBox="1">
            <a:spLocks noGrp="1"/>
          </p:cNvSpPr>
          <p:nvPr>
            <p:ph type="dt" idx="10"/>
          </p:nvPr>
        </p:nvSpPr>
        <p:spPr>
          <a:xfrm>
            <a:off x="9334626" y="6362639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9"/>
          <p:cNvSpPr txBox="1">
            <a:spLocks noGrp="1"/>
          </p:cNvSpPr>
          <p:nvPr>
            <p:ph type="ftr" idx="11"/>
          </p:nvPr>
        </p:nvSpPr>
        <p:spPr>
          <a:xfrm>
            <a:off x="459752" y="6367530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9"/>
          <p:cNvSpPr txBox="1">
            <a:spLocks noGrp="1"/>
          </p:cNvSpPr>
          <p:nvPr>
            <p:ph type="sldNum" idx="12"/>
          </p:nvPr>
        </p:nvSpPr>
        <p:spPr>
          <a:xfrm>
            <a:off x="10678331" y="6237165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  <p:pic>
        <p:nvPicPr>
          <p:cNvPr id="81" name="Google Shape;81;p9" descr="D:\Google Диск\work\gerb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46263" y="-57090"/>
            <a:ext cx="1229282" cy="14448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ображення з підписом" type="picTx">
  <p:cSld name="PICTURE_WITH_CAPTION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0"/>
          <p:cNvSpPr txBox="1"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00222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0222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4" name="Google Shape;84;p10"/>
          <p:cNvSpPr>
            <a:spLocks noGrp="1"/>
          </p:cNvSpPr>
          <p:nvPr>
            <p:ph type="pic" idx="2"/>
          </p:nvPr>
        </p:nvSpPr>
        <p:spPr>
          <a:xfrm>
            <a:off x="6098117" y="0"/>
            <a:ext cx="6093883" cy="68580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p10"/>
          <p:cNvSpPr txBox="1">
            <a:spLocks noGrp="1"/>
          </p:cNvSpPr>
          <p:nvPr>
            <p:ph type="body" idx="1"/>
          </p:nvPr>
        </p:nvSpPr>
        <p:spPr>
          <a:xfrm>
            <a:off x="814728" y="2344684"/>
            <a:ext cx="4852988" cy="3516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86" name="Google Shape;86;p10"/>
          <p:cNvSpPr txBox="1">
            <a:spLocks noGrp="1"/>
          </p:cNvSpPr>
          <p:nvPr>
            <p:ph type="dt" idx="10"/>
          </p:nvPr>
        </p:nvSpPr>
        <p:spPr>
          <a:xfrm>
            <a:off x="3885810" y="6405502"/>
            <a:ext cx="97687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0"/>
          <p:cNvSpPr txBox="1">
            <a:spLocks noGrp="1"/>
          </p:cNvSpPr>
          <p:nvPr>
            <p:ph type="ftr" idx="11"/>
          </p:nvPr>
        </p:nvSpPr>
        <p:spPr>
          <a:xfrm>
            <a:off x="590396" y="6405502"/>
            <a:ext cx="32954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0"/>
          <p:cNvSpPr txBox="1">
            <a:spLocks noGrp="1"/>
          </p:cNvSpPr>
          <p:nvPr>
            <p:ph type="sldNum" idx="12"/>
          </p:nvPr>
        </p:nvSpPr>
        <p:spPr>
          <a:xfrm>
            <a:off x="4862689" y="628002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  <p:pic>
        <p:nvPicPr>
          <p:cNvPr id="89" name="Google Shape;89;p10" descr="D:\Google Диск\work\gerb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46263" y="-57090"/>
            <a:ext cx="1229282" cy="14448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🞆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🞆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🞆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🞆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🞆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48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48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4800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ftr" idx="11"/>
          </p:nvPr>
        </p:nvSpPr>
        <p:spPr>
          <a:xfrm>
            <a:off x="459752" y="6367530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9334626" y="6362639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sldNum" idx="12"/>
          </p:nvPr>
        </p:nvSpPr>
        <p:spPr>
          <a:xfrm>
            <a:off x="10678331" y="6237165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  <p:pic>
        <p:nvPicPr>
          <p:cNvPr id="14" name="Google Shape;14;p1" descr="D:\Google Диск\work\gerb.png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-46263" y="-57090"/>
            <a:ext cx="1229282" cy="144484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" name="Google Shape;15;p1"/>
          <p:cNvCxnSpPr/>
          <p:nvPr/>
        </p:nvCxnSpPr>
        <p:spPr>
          <a:xfrm>
            <a:off x="181232" y="6502685"/>
            <a:ext cx="12010767" cy="0"/>
          </a:xfrm>
          <a:prstGeom prst="straightConnector1">
            <a:avLst/>
          </a:prstGeom>
          <a:noFill/>
          <a:ln w="9525" cap="flat" cmpd="sng">
            <a:solidFill>
              <a:srgbClr val="00C5BA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2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7" name="Google Shape;97;p12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  <a:defRPr sz="2400">
                <a:solidFill>
                  <a:schemeClr val="dk2"/>
                </a:solidFill>
              </a:defRPr>
            </a:lvl1pPr>
            <a:lvl2pPr marL="914400" lvl="1" indent="-3492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2pPr>
            <a:lvl3pPr marL="1371600" lvl="2" indent="-3492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3pPr>
            <a:lvl4pPr marL="1828800" lvl="3" indent="-3492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4pPr>
            <a:lvl5pPr marL="2286000" lvl="4" indent="-3492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5pPr>
            <a:lvl6pPr marL="2743200" lvl="5" indent="-3492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6pPr>
            <a:lvl7pPr marL="3200400" lvl="6" indent="-3492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7pPr>
            <a:lvl8pPr marL="3657600" lvl="7" indent="-3492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8pPr>
            <a:lvl9pPr marL="4114800" lvl="8" indent="-3492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1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4"/>
          <p:cNvSpPr txBox="1">
            <a:spLocks noGrp="1"/>
          </p:cNvSpPr>
          <p:nvPr>
            <p:ph type="ctrTitle"/>
          </p:nvPr>
        </p:nvSpPr>
        <p:spPr>
          <a:xfrm>
            <a:off x="747261" y="424192"/>
            <a:ext cx="11360700" cy="2736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/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uk-UA" sz="2500" b="1" dirty="0">
                <a:latin typeface="Times New Roman"/>
                <a:ea typeface="Times New Roman"/>
                <a:cs typeface="Times New Roman"/>
                <a:sym typeface="Times New Roman"/>
              </a:rPr>
              <a:t>РЕЗУЛЬТАТИ МОНІТОРИНГУ </a:t>
            </a:r>
            <a:r>
              <a:rPr lang="uk-UA" sz="25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uk-UA" sz="2500" b="1" dirty="0" smtClean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uk-UA" sz="25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РЕАЛІЗАЦІЇ НАУКОВОЇ ТЕМИ </a:t>
            </a:r>
            <a:r>
              <a:rPr lang="uk-UA" sz="2500" b="1" dirty="0">
                <a:latin typeface="Times New Roman"/>
                <a:ea typeface="Times New Roman"/>
                <a:cs typeface="Times New Roman"/>
                <a:sym typeface="Times New Roman"/>
              </a:rPr>
              <a:t>«ПСИХОЛОГІЧНА ПІДТРИМКА РЕСУРСНОГО ПОТЕНЦІАЛУ ОСОБИСТОСТІ В МІНЛИВИХ УМОВАХ СУСПІЛЬНОГО БУТТЯ»</a:t>
            </a:r>
            <a:endParaRPr sz="2500" b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uk-UA" sz="2500" b="1" dirty="0">
                <a:latin typeface="Times New Roman"/>
                <a:ea typeface="Times New Roman"/>
                <a:cs typeface="Times New Roman"/>
                <a:sym typeface="Times New Roman"/>
              </a:rPr>
              <a:t> за 1 півріччя 2023 року</a:t>
            </a:r>
            <a:endParaRPr sz="8200" dirty="0"/>
          </a:p>
        </p:txBody>
      </p:sp>
      <p:sp>
        <p:nvSpPr>
          <p:cNvPr id="145" name="Google Shape;145;p24"/>
          <p:cNvSpPr txBox="1">
            <a:spLocks noGrp="1"/>
          </p:cNvSpPr>
          <p:nvPr>
            <p:ph type="subTitle" idx="1"/>
          </p:nvPr>
        </p:nvSpPr>
        <p:spPr>
          <a:xfrm>
            <a:off x="3685550" y="3101250"/>
            <a:ext cx="5223600" cy="655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 fontScale="62500" lnSpcReduction="1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331" i="1"/>
              <a:t>Кафедра практичної психології</a:t>
            </a:r>
            <a:endParaRPr sz="4331" i="1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5"/>
          <p:cNvSpPr txBox="1">
            <a:spLocks noGrp="1"/>
          </p:cNvSpPr>
          <p:nvPr>
            <p:ph type="body" idx="1"/>
          </p:nvPr>
        </p:nvSpPr>
        <p:spPr>
          <a:xfrm>
            <a:off x="415600" y="1536625"/>
            <a:ext cx="50580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 fontScale="85000" lnSpcReduction="10000"/>
          </a:bodyPr>
          <a:lstStyle/>
          <a:p>
            <a:pPr marL="342900" indent="-342900"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uk-UA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</a:t>
            </a:r>
            <a:r>
              <a:rPr lang="uk-UA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статті </a:t>
            </a:r>
            <a:r>
              <a:rPr lang="uk-UA" b="1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Scopus</a:t>
            </a:r>
            <a:r>
              <a:rPr lang="uk-UA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;</a:t>
            </a:r>
            <a:endParaRPr lang="uk-UA" b="1" dirty="0" smtClean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indent="-342900"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uk-UA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 </a:t>
            </a:r>
            <a:r>
              <a:rPr lang="uk-UA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Scopus-статей </a:t>
            </a:r>
            <a:r>
              <a:rPr lang="uk-UA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 рецензуванні; </a:t>
            </a:r>
          </a:p>
          <a:p>
            <a:pPr marL="342900" indent="-342900"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uk-UA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  </a:t>
            </a:r>
            <a:r>
              <a:rPr lang="uk-UA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статті в журналах, що входять до </a:t>
            </a:r>
            <a:r>
              <a:rPr lang="uk-UA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наукометричних</a:t>
            </a:r>
            <a:r>
              <a:rPr lang="uk-UA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баз даних (окрім </a:t>
            </a:r>
            <a:r>
              <a:rPr lang="uk-UA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Scopus</a:t>
            </a:r>
            <a:r>
              <a:rPr lang="uk-UA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WOS</a:t>
            </a:r>
            <a:r>
              <a:rPr lang="uk-UA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); </a:t>
            </a:r>
          </a:p>
          <a:p>
            <a:pPr marL="342900" indent="-342900"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uk-UA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 </a:t>
            </a:r>
            <a:r>
              <a:rPr lang="uk-UA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статей </a:t>
            </a:r>
            <a:r>
              <a:rPr lang="uk-UA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</a:t>
            </a:r>
            <a:r>
              <a:rPr lang="uk-UA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uk-UA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фахових журналах категорії </a:t>
            </a:r>
            <a:r>
              <a:rPr lang="uk-UA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«Б»; </a:t>
            </a:r>
          </a:p>
          <a:p>
            <a:pPr marL="342900" indent="-342900"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uk-UA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 – тез конференції;</a:t>
            </a:r>
          </a:p>
          <a:p>
            <a:pPr marL="342900" indent="-342900"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uk-UA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 – тези </a:t>
            </a:r>
            <a:r>
              <a:rPr lang="uk-UA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міжнародних  конференцій.</a:t>
            </a:r>
            <a:endParaRPr sz="3600" b="1" dirty="0"/>
          </a:p>
        </p:txBody>
      </p:sp>
      <p:pic>
        <p:nvPicPr>
          <p:cNvPr id="152" name="Google Shape;152;p25" title="Char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26000" y="1509275"/>
            <a:ext cx="6018524" cy="396370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822713" y="410817"/>
            <a:ext cx="569843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uk-UA" sz="2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Перше півріччя 2023 </a:t>
            </a:r>
            <a:r>
              <a:rPr lang="uk-UA" sz="28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року</a:t>
            </a:r>
            <a:endParaRPr lang="uk-UA" sz="28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pPr marL="457200" lvl="0" indent="-393382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Times New Roman"/>
              <a:buAutoNum type="arabicPeriod"/>
            </a:pPr>
            <a:r>
              <a:rPr lang="uk-UA" sz="2883" b="1">
                <a:latin typeface="Times New Roman"/>
                <a:ea typeface="Times New Roman"/>
                <a:cs typeface="Times New Roman"/>
                <a:sym typeface="Times New Roman"/>
              </a:rPr>
              <a:t>Уточнення й деталізація основних понять дослідження</a:t>
            </a:r>
            <a:endParaRPr sz="2883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26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60" name="Google Shape;160;p26"/>
          <p:cNvPicPr preferRelativeResize="0"/>
          <p:nvPr/>
        </p:nvPicPr>
        <p:blipFill rotWithShape="1">
          <a:blip r:embed="rId4">
            <a:alphaModFix/>
          </a:blip>
          <a:srcRect b="9739"/>
          <a:stretch/>
        </p:blipFill>
        <p:spPr>
          <a:xfrm>
            <a:off x="415650" y="338925"/>
            <a:ext cx="11360701" cy="5917625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6"/>
          <p:cNvSpPr txBox="1"/>
          <p:nvPr/>
        </p:nvSpPr>
        <p:spPr>
          <a:xfrm>
            <a:off x="1576650" y="1933325"/>
            <a:ext cx="3897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b="1">
                <a:latin typeface="Times New Roman"/>
                <a:ea typeface="Times New Roman"/>
                <a:cs typeface="Times New Roman"/>
                <a:sym typeface="Times New Roman"/>
              </a:rPr>
              <a:t>Уточнено</a:t>
            </a:r>
            <a:endParaRPr sz="24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2" name="Google Shape;162;p26"/>
          <p:cNvSpPr txBox="1"/>
          <p:nvPr/>
        </p:nvSpPr>
        <p:spPr>
          <a:xfrm>
            <a:off x="6857750" y="1933325"/>
            <a:ext cx="3897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b="1">
                <a:latin typeface="Times New Roman"/>
                <a:ea typeface="Times New Roman"/>
                <a:cs typeface="Times New Roman"/>
                <a:sym typeface="Times New Roman"/>
              </a:rPr>
              <a:t>Деталізовано</a:t>
            </a:r>
            <a:endParaRPr sz="24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200" b="1">
                <a:latin typeface="Times New Roman"/>
                <a:ea typeface="Times New Roman"/>
                <a:cs typeface="Times New Roman"/>
                <a:sym typeface="Times New Roman"/>
              </a:rPr>
              <a:t>2. Аналіз характеру впливу мінливих умов суспільного буття на розвиток ресурсного потенціалу особистості. </a:t>
            </a:r>
            <a:endParaRPr sz="22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9" name="Google Shape;169;p27"/>
          <p:cNvSpPr txBox="1">
            <a:spLocks noGrp="1"/>
          </p:cNvSpPr>
          <p:nvPr>
            <p:ph type="body" idx="1"/>
          </p:nvPr>
        </p:nvSpPr>
        <p:spPr>
          <a:xfrm>
            <a:off x="415600" y="1985695"/>
            <a:ext cx="4134000" cy="2886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457200" lvl="0" indent="-41910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3000"/>
              <a:buFont typeface="Times New Roman"/>
              <a:buChar char="-"/>
            </a:pPr>
            <a:r>
              <a:rPr lang="uk-UA" sz="1700" b="1" i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ресурсний потенціал особистості у </a:t>
            </a:r>
            <a:r>
              <a:rPr lang="uk-UA" sz="17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віковому, </a:t>
            </a:r>
            <a:r>
              <a:rPr lang="uk-UA" sz="1700" b="1" i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соціаль</a:t>
            </a:r>
            <a:r>
              <a:rPr lang="uk-UA" sz="1700" b="1" i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ному</a:t>
            </a:r>
            <a:r>
              <a:rPr lang="uk-UA" sz="17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професійному аспектах</a:t>
            </a:r>
            <a:endParaRPr sz="1700" b="1" i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spcBef>
                <a:spcPts val="120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170" name="Google Shape;170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67600" y="1536625"/>
            <a:ext cx="7553250" cy="5047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8"/>
          <p:cNvSpPr txBox="1">
            <a:spLocks noGrp="1"/>
          </p:cNvSpPr>
          <p:nvPr>
            <p:ph type="body" idx="1"/>
          </p:nvPr>
        </p:nvSpPr>
        <p:spPr>
          <a:xfrm>
            <a:off x="249800" y="2368800"/>
            <a:ext cx="4714500" cy="2120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457200" lvl="0" indent="-457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3600"/>
              <a:buFont typeface="Times New Roman"/>
              <a:buChar char="-"/>
            </a:pPr>
            <a:r>
              <a:rPr lang="uk-UA" sz="17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обґрунтування </a:t>
            </a:r>
            <a:r>
              <a:rPr lang="uk-UA" sz="1700" b="1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системотвірних</a:t>
            </a:r>
            <a:r>
              <a:rPr lang="uk-UA" sz="17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критеріїв розвитку ресурсного потенціалу особистості</a:t>
            </a:r>
            <a:endParaRPr sz="1700" b="1" i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1700" b="1" i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77" name="Google Shape;177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81200" y="821100"/>
            <a:ext cx="7474125" cy="5215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9"/>
          <p:cNvSpPr txBox="1">
            <a:spLocks noGrp="1"/>
          </p:cNvSpPr>
          <p:nvPr>
            <p:ph type="body" idx="1"/>
          </p:nvPr>
        </p:nvSpPr>
        <p:spPr>
          <a:xfrm>
            <a:off x="415600" y="2407500"/>
            <a:ext cx="3873600" cy="2043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457200" lvl="0" indent="-404812" algn="l" rtl="0">
              <a:spcBef>
                <a:spcPts val="1200"/>
              </a:spcBef>
              <a:spcAft>
                <a:spcPts val="0"/>
              </a:spcAft>
              <a:buSzPct val="176470"/>
              <a:buFont typeface="Times New Roman"/>
              <a:buChar char="-"/>
            </a:pPr>
            <a:r>
              <a:rPr lang="uk-UA" sz="17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визначення об’єктивних та суб’єктивних чинників, які негативно впливають на ресурсний потенціал особистості</a:t>
            </a:r>
            <a:endParaRPr sz="1700" b="1" i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184" name="Google Shape;184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03775" y="464575"/>
            <a:ext cx="8679826" cy="5791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0"/>
          <p:cNvSpPr txBox="1">
            <a:spLocks noGrp="1"/>
          </p:cNvSpPr>
          <p:nvPr>
            <p:ph type="title"/>
          </p:nvPr>
        </p:nvSpPr>
        <p:spPr>
          <a:xfrm>
            <a:off x="415600" y="593378"/>
            <a:ext cx="11360700" cy="1008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650" b="1" dirty="0">
                <a:latin typeface="Times New Roman"/>
                <a:ea typeface="Times New Roman"/>
                <a:cs typeface="Times New Roman"/>
                <a:sym typeface="Times New Roman"/>
              </a:rPr>
              <a:t>Додаткові аспекти вивчення </a:t>
            </a:r>
            <a:r>
              <a:rPr lang="uk-UA" sz="265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психологічної підтримки </a:t>
            </a:r>
            <a:r>
              <a:rPr lang="uk-UA" sz="2650" b="1" dirty="0">
                <a:latin typeface="Times New Roman"/>
                <a:ea typeface="Times New Roman"/>
                <a:cs typeface="Times New Roman"/>
                <a:sym typeface="Times New Roman"/>
              </a:rPr>
              <a:t>ресурсного потенціалу особистості в мінливих умовах суспільного буття</a:t>
            </a:r>
            <a:endParaRPr sz="2650" b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91" name="Google Shape;191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52475" y="1073426"/>
            <a:ext cx="8602350" cy="4832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1"/>
          <p:cNvSpPr txBox="1">
            <a:spLocks noGrp="1"/>
          </p:cNvSpPr>
          <p:nvPr>
            <p:ph type="title"/>
          </p:nvPr>
        </p:nvSpPr>
        <p:spPr>
          <a:xfrm>
            <a:off x="415600" y="6999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uk-UA" sz="243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Перспективи подальших досліджень вбачаємо в:</a:t>
            </a:r>
            <a:endParaRPr sz="243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8" name="Google Shape;198;p3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457200" lvl="0" indent="-34925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Times New Roman"/>
              <a:buChar char="➢"/>
            </a:pPr>
            <a:r>
              <a:rPr lang="uk-UA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створення та апробація загальної моделі взаємодії складових ресурсного потенціалу особистості</a:t>
            </a:r>
            <a:r>
              <a:rPr lang="uk-UA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;</a:t>
            </a:r>
            <a:endParaRPr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925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Times New Roman"/>
              <a:buChar char="➢"/>
            </a:pPr>
            <a:r>
              <a:rPr lang="uk-UA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розробка та експериментальна перевірка психологічних технологій підтримки ресурсного потенціалу особистості</a:t>
            </a:r>
            <a:r>
              <a:rPr lang="uk-UA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;</a:t>
            </a:r>
            <a:endParaRPr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925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Times New Roman"/>
              <a:buChar char="➢"/>
            </a:pPr>
            <a:r>
              <a:rPr lang="uk-UA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розробка й адаптація </a:t>
            </a:r>
            <a:r>
              <a:rPr lang="uk-UA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психодіагностичного</a:t>
            </a:r>
            <a:r>
              <a:rPr lang="uk-UA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інструментарію для визначення показників ресурсного потенціалу особистості та їх динаміки в мінливих умовах суспільного буття</a:t>
            </a:r>
            <a:r>
              <a:rPr lang="uk-UA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;</a:t>
            </a:r>
            <a:endParaRPr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925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Times New Roman"/>
              <a:buChar char="➢"/>
            </a:pPr>
            <a:r>
              <a:rPr lang="uk-UA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апробація авторських психологічних, психотерапевтичних програм, </a:t>
            </a:r>
            <a:r>
              <a:rPr lang="uk-UA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програм</a:t>
            </a:r>
            <a:r>
              <a:rPr lang="uk-UA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тренінгів, спрямованих на відновлення та підвищення ресурсного потенціалу особистості в умовах суспільних трансформацій. </a:t>
            </a:r>
            <a:endParaRPr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16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2"/>
          <p:cNvSpPr txBox="1">
            <a:spLocks noGrp="1"/>
          </p:cNvSpPr>
          <p:nvPr>
            <p:ph type="title"/>
          </p:nvPr>
        </p:nvSpPr>
        <p:spPr>
          <a:xfrm>
            <a:off x="3554400" y="2832000"/>
            <a:ext cx="54252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/>
              <a:t>Дякую за увагу!</a:t>
            </a:r>
            <a:endParaRPr/>
          </a:p>
        </p:txBody>
      </p:sp>
      <p:sp>
        <p:nvSpPr>
          <p:cNvPr id="205" name="Google Shape;205;p32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Цитований текст">
  <a:themeElements>
    <a:clrScheme name="Quotable">
      <a:dk1>
        <a:srgbClr val="000000"/>
      </a:dk1>
      <a:lt1>
        <a:srgbClr val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204</Words>
  <Application>Microsoft Office PowerPoint</Application>
  <PresentationFormat>Произвольный</PresentationFormat>
  <Paragraphs>32</Paragraphs>
  <Slides>9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Цитований текст</vt:lpstr>
      <vt:lpstr>Simple Light</vt:lpstr>
      <vt:lpstr>РЕЗУЛЬТАТИ МОНІТОРИНГУ  РЕАЛІЗАЦІЇ НАУКОВОЇ ТЕМИ «ПСИХОЛОГІЧНА ПІДТРИМКА РЕСУРСНОГО ПОТЕНЦІАЛУ ОСОБИСТОСТІ В МІНЛИВИХ УМОВАХ СУСПІЛЬНОГО БУТТЯ»  за 1 півріччя 2023 року</vt:lpstr>
      <vt:lpstr>Презентация PowerPoint</vt:lpstr>
      <vt:lpstr>Уточнення й деталізація основних понять дослідження </vt:lpstr>
      <vt:lpstr>2. Аналіз характеру впливу мінливих умов суспільного буття на розвиток ресурсного потенціалу особистості. </vt:lpstr>
      <vt:lpstr>Презентация PowerPoint</vt:lpstr>
      <vt:lpstr>Презентация PowerPoint</vt:lpstr>
      <vt:lpstr>Додаткові аспекти вивчення психологічної підтримки ресурсного потенціалу особистості в мінливих умовах суспільного буття </vt:lpstr>
      <vt:lpstr>Перспективи подальших досліджень вбачаємо в:</vt:lpstr>
      <vt:lpstr>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РЕЗУЛЬТАТИ МОНІТОРИНГУ  РЕАЛІЗАЦІЇ НАУКОВОЇ ТЕМИ «ПСИХОЛОГІЧНА ПІДТРИМКА РЕСУРСНОГО ПОТЕНЦІАЛУ ОСОБИСТОСТІ В МІНЛИВИХ УМОВАХ СУСПІЛЬНОГО БУТТЯ»  за 1 півріччя 2023 року</dc:title>
  <dc:creator>Olga</dc:creator>
  <cp:lastModifiedBy>ААА</cp:lastModifiedBy>
  <cp:revision>7</cp:revision>
  <dcterms:modified xsi:type="dcterms:W3CDTF">2023-05-16T20:53:44Z</dcterms:modified>
</cp:coreProperties>
</file>