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kubg.edu.ua/images/stories/Departaments/Anonces/2021/10_19-11_01_Language-Assessment-Sheet.pdf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kubg.edu.ua/images/stories/Departaments/Anonces/2021/10_19-11_01_Language-Assessment-Sheet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E8434-5F86-462B-8111-3F3394AB89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4286773-D4C6-4810-9C45-28C211224935}">
      <dgm:prSet phldrT="[Текст]"/>
      <dgm:spPr/>
      <dgm:t>
        <a:bodyPr/>
        <a:lstStyle/>
        <a:p>
          <a:r>
            <a:rPr lang="ru-RU" b="0" i="0" dirty="0" smtClean="0"/>
            <a:t> </a:t>
          </a:r>
          <a:r>
            <a:rPr lang="ru-RU" b="1" i="0" dirty="0" smtClean="0"/>
            <a:t>до 12.00 01 листопада 2021 р.</a:t>
          </a:r>
          <a:r>
            <a:rPr lang="ru-RU" b="0" i="0" dirty="0" smtClean="0"/>
            <a:t> подати до НДЛ </a:t>
          </a:r>
          <a:r>
            <a:rPr lang="ru-RU" b="0" i="0" dirty="0" err="1" smtClean="0"/>
            <a:t>інтернаціоналізації</a:t>
          </a:r>
          <a:r>
            <a:rPr lang="ru-RU" b="0" i="0" dirty="0" smtClean="0"/>
            <a:t> </a:t>
          </a:r>
          <a:r>
            <a:rPr lang="ru-RU" b="0" i="0" dirty="0" err="1" smtClean="0"/>
            <a:t>вищої</a:t>
          </a:r>
          <a:r>
            <a:rPr lang="ru-RU" b="0" i="0" dirty="0" smtClean="0"/>
            <a:t> </a:t>
          </a:r>
          <a:r>
            <a:rPr lang="ru-RU" b="0" i="0" dirty="0" err="1" smtClean="0"/>
            <a:t>освіти</a:t>
          </a:r>
          <a:r>
            <a:rPr lang="ru-RU" b="0" i="0" dirty="0" smtClean="0"/>
            <a:t> (</a:t>
          </a:r>
          <a:r>
            <a:rPr lang="ru-RU" b="0" i="0" dirty="0" err="1" smtClean="0"/>
            <a:t>вул</a:t>
          </a:r>
          <a:r>
            <a:rPr lang="ru-RU" b="0" i="0" dirty="0" smtClean="0"/>
            <a:t>. Бульварно-</a:t>
          </a:r>
          <a:r>
            <a:rPr lang="ru-RU" b="0" i="0" dirty="0" err="1" smtClean="0"/>
            <a:t>Кудрявська</a:t>
          </a:r>
          <a:r>
            <a:rPr lang="ru-RU" b="0" i="0" dirty="0" smtClean="0"/>
            <a:t>, 18/2, к.205) </a:t>
          </a:r>
          <a:r>
            <a:rPr lang="ru-RU" b="0" i="0" dirty="0" err="1" smtClean="0"/>
            <a:t>такі</a:t>
          </a:r>
          <a:r>
            <a:rPr lang="ru-RU" b="0" i="0" dirty="0" smtClean="0"/>
            <a:t> </a:t>
          </a:r>
          <a:r>
            <a:rPr lang="ru-RU" b="0" i="0" dirty="0" err="1" smtClean="0"/>
            <a:t>документи</a:t>
          </a:r>
          <a:r>
            <a:rPr lang="ru-RU" b="0" i="0" dirty="0" smtClean="0"/>
            <a:t> (у </a:t>
          </a:r>
          <a:r>
            <a:rPr lang="ru-RU" b="0" i="0" dirty="0" err="1" smtClean="0"/>
            <a:t>паперовому</a:t>
          </a:r>
          <a:r>
            <a:rPr lang="ru-RU" b="0" i="0" dirty="0" smtClean="0"/>
            <a:t> та </a:t>
          </a:r>
          <a:r>
            <a:rPr lang="ru-RU" b="0" i="0" dirty="0" err="1" smtClean="0"/>
            <a:t>електронному</a:t>
          </a:r>
          <a:r>
            <a:rPr lang="ru-RU" b="0" i="0" dirty="0" smtClean="0"/>
            <a:t> </a:t>
          </a:r>
          <a:r>
            <a:rPr lang="ru-RU" b="0" i="0" dirty="0" err="1" smtClean="0"/>
            <a:t>форматі</a:t>
          </a:r>
          <a:r>
            <a:rPr lang="ru-RU" b="0" i="0" dirty="0" smtClean="0"/>
            <a:t>):</a:t>
          </a:r>
          <a:endParaRPr lang="uk-UA" dirty="0"/>
        </a:p>
      </dgm:t>
    </dgm:pt>
    <dgm:pt modelId="{A554FEA5-7403-4E49-BF93-892A33583C69}" type="parTrans" cxnId="{ABEED460-EBA4-4908-BA1A-E6007F05F42B}">
      <dgm:prSet/>
      <dgm:spPr/>
      <dgm:t>
        <a:bodyPr/>
        <a:lstStyle/>
        <a:p>
          <a:endParaRPr lang="uk-UA"/>
        </a:p>
      </dgm:t>
    </dgm:pt>
    <dgm:pt modelId="{4FDA1F27-C6F4-4615-A316-03A857496255}" type="sibTrans" cxnId="{ABEED460-EBA4-4908-BA1A-E6007F05F42B}">
      <dgm:prSet/>
      <dgm:spPr/>
      <dgm:t>
        <a:bodyPr/>
        <a:lstStyle/>
        <a:p>
          <a:endParaRPr lang="uk-UA"/>
        </a:p>
      </dgm:t>
    </dgm:pt>
    <dgm:pt modelId="{CE896F99-D674-41A6-9E33-B7C694496275}">
      <dgm:prSet phldrT="[Текст]"/>
      <dgm:spPr/>
      <dgm:t>
        <a:bodyPr/>
        <a:lstStyle/>
        <a:p>
          <a:r>
            <a:rPr lang="ru-RU" b="0" i="0" dirty="0" err="1" smtClean="0"/>
            <a:t>Копію</a:t>
          </a:r>
          <a:r>
            <a:rPr lang="ru-RU" b="0" i="0" dirty="0" smtClean="0"/>
            <a:t> закордонного паспорта (перша </a:t>
          </a:r>
          <a:r>
            <a:rPr lang="ru-RU" b="0" i="0" dirty="0" err="1" smtClean="0"/>
            <a:t>сторінка</a:t>
          </a:r>
          <a:r>
            <a:rPr lang="ru-RU" b="0" i="0" dirty="0" smtClean="0"/>
            <a:t>).</a:t>
          </a:r>
          <a:endParaRPr lang="uk-UA" dirty="0"/>
        </a:p>
      </dgm:t>
    </dgm:pt>
    <dgm:pt modelId="{FF185D42-3E16-4A49-B668-D7730A9A5CC8}" type="parTrans" cxnId="{8F4CC883-016F-4B6A-BE97-734A32270275}">
      <dgm:prSet/>
      <dgm:spPr/>
      <dgm:t>
        <a:bodyPr/>
        <a:lstStyle/>
        <a:p>
          <a:endParaRPr lang="uk-UA"/>
        </a:p>
      </dgm:t>
    </dgm:pt>
    <dgm:pt modelId="{289ED3E9-86C6-4A0B-8D75-12BD4E08E69F}" type="sibTrans" cxnId="{8F4CC883-016F-4B6A-BE97-734A32270275}">
      <dgm:prSet/>
      <dgm:spPr/>
      <dgm:t>
        <a:bodyPr/>
        <a:lstStyle/>
        <a:p>
          <a:endParaRPr lang="uk-UA"/>
        </a:p>
      </dgm:t>
    </dgm:pt>
    <dgm:pt modelId="{21AC7275-1A3F-427F-8F07-16289B6316FA}">
      <dgm:prSet/>
      <dgm:spPr/>
      <dgm:t>
        <a:bodyPr/>
        <a:lstStyle/>
        <a:p>
          <a:r>
            <a:rPr lang="ru-RU" b="0" i="0" smtClean="0"/>
            <a:t>Мотиваційний лист українською мовою з особистим підписом апліканта (максимальний обсяг – 1 сторінка формату А4).</a:t>
          </a:r>
          <a:endParaRPr lang="ru-RU" b="0" i="0"/>
        </a:p>
      </dgm:t>
    </dgm:pt>
    <dgm:pt modelId="{734F6BE8-52C0-431B-AB8B-65CAEC206384}" type="parTrans" cxnId="{4B9D987D-E659-423B-A0DE-B96808DE6CCF}">
      <dgm:prSet/>
      <dgm:spPr/>
      <dgm:t>
        <a:bodyPr/>
        <a:lstStyle/>
        <a:p>
          <a:endParaRPr lang="uk-UA"/>
        </a:p>
      </dgm:t>
    </dgm:pt>
    <dgm:pt modelId="{AF19B448-0E0B-472C-B2FB-836BD88093EF}" type="sibTrans" cxnId="{4B9D987D-E659-423B-A0DE-B96808DE6CCF}">
      <dgm:prSet/>
      <dgm:spPr/>
      <dgm:t>
        <a:bodyPr/>
        <a:lstStyle/>
        <a:p>
          <a:endParaRPr lang="uk-UA"/>
        </a:p>
      </dgm:t>
    </dgm:pt>
    <dgm:pt modelId="{1D658BAA-180A-4210-B4F2-4BACD4654494}">
      <dgm:prSet/>
      <dgm:spPr/>
      <dgm:t>
        <a:bodyPr/>
        <a:lstStyle/>
        <a:p>
          <a:r>
            <a:rPr lang="uk-UA" b="0" i="0" smtClean="0"/>
            <a:t>Рекомендаційний лист українською мовою від одного із викладачів випускової кафедри, завірений підписом завідувача кафедри.</a:t>
          </a:r>
          <a:endParaRPr lang="uk-UA" b="0" i="0"/>
        </a:p>
      </dgm:t>
    </dgm:pt>
    <dgm:pt modelId="{57FCFFA8-B518-4697-94BA-5F930BD8B593}" type="parTrans" cxnId="{5827F13E-E9EB-4034-8FEB-DA901F9F9BF8}">
      <dgm:prSet/>
      <dgm:spPr/>
      <dgm:t>
        <a:bodyPr/>
        <a:lstStyle/>
        <a:p>
          <a:endParaRPr lang="uk-UA"/>
        </a:p>
      </dgm:t>
    </dgm:pt>
    <dgm:pt modelId="{D4389BD4-BB2A-45FE-81BA-1E461346C612}" type="sibTrans" cxnId="{5827F13E-E9EB-4034-8FEB-DA901F9F9BF8}">
      <dgm:prSet/>
      <dgm:spPr/>
      <dgm:t>
        <a:bodyPr/>
        <a:lstStyle/>
        <a:p>
          <a:endParaRPr lang="uk-UA"/>
        </a:p>
      </dgm:t>
    </dgm:pt>
    <dgm:pt modelId="{27543AA2-3D2D-4435-A1C0-01B8132EE816}">
      <dgm:prSet/>
      <dgm:spPr/>
      <dgm:t>
        <a:bodyPr/>
        <a:lstStyle/>
        <a:p>
          <a:r>
            <a:rPr lang="uk-UA" b="0" i="0" smtClean="0"/>
            <a:t>Витяг із заліково-екзаменаційної сесії за попередній рік навчання, завірений у навчальному відділі інституту/факультету.</a:t>
          </a:r>
          <a:endParaRPr lang="uk-UA" b="0" i="0"/>
        </a:p>
      </dgm:t>
    </dgm:pt>
    <dgm:pt modelId="{1129B489-FD18-49EA-85F1-3B977696D7C2}" type="parTrans" cxnId="{3962169D-D2BC-4020-854D-19C8CFB5AAFD}">
      <dgm:prSet/>
      <dgm:spPr/>
      <dgm:t>
        <a:bodyPr/>
        <a:lstStyle/>
        <a:p>
          <a:endParaRPr lang="uk-UA"/>
        </a:p>
      </dgm:t>
    </dgm:pt>
    <dgm:pt modelId="{CBEDCAEA-0162-46C8-A927-3114DD1D476B}" type="sibTrans" cxnId="{3962169D-D2BC-4020-854D-19C8CFB5AAFD}">
      <dgm:prSet/>
      <dgm:spPr/>
      <dgm:t>
        <a:bodyPr/>
        <a:lstStyle/>
        <a:p>
          <a:endParaRPr lang="uk-UA"/>
        </a:p>
      </dgm:t>
    </dgm:pt>
    <dgm:pt modelId="{55E1F710-ED2F-4616-B679-009E3767FBE8}">
      <dgm:prSet/>
      <dgm:spPr/>
      <dgm:t>
        <a:bodyPr/>
        <a:lstStyle/>
        <a:p>
          <a:r>
            <a:rPr lang="ru-RU" b="0" i="0" smtClean="0"/>
            <a:t>Документи (дипломи, сертифікати та ін.), які підтверджують наукові досягнення студента та його участь у житті Університету.</a:t>
          </a:r>
          <a:endParaRPr lang="ru-RU" b="0" i="0"/>
        </a:p>
      </dgm:t>
    </dgm:pt>
    <dgm:pt modelId="{8573968E-1EE3-4EAF-8AC9-4EC3CE596AB9}" type="parTrans" cxnId="{E4597F24-A673-4909-B53F-E2947131DA4E}">
      <dgm:prSet/>
      <dgm:spPr/>
      <dgm:t>
        <a:bodyPr/>
        <a:lstStyle/>
        <a:p>
          <a:endParaRPr lang="uk-UA"/>
        </a:p>
      </dgm:t>
    </dgm:pt>
    <dgm:pt modelId="{FFBE8DED-6E61-4ADD-B915-1356429FEE3A}" type="sibTrans" cxnId="{E4597F24-A673-4909-B53F-E2947131DA4E}">
      <dgm:prSet/>
      <dgm:spPr/>
      <dgm:t>
        <a:bodyPr/>
        <a:lstStyle/>
        <a:p>
          <a:endParaRPr lang="uk-UA"/>
        </a:p>
      </dgm:t>
    </dgm:pt>
    <dgm:pt modelId="{DD45AC43-760F-4AE0-B74B-8CC6B44B3DEE}">
      <dgm:prSet/>
      <dgm:spPr/>
      <dgm:t>
        <a:bodyPr/>
        <a:lstStyle/>
        <a:p>
          <a:r>
            <a:rPr lang="uk-UA" b="0" i="0" dirty="0" smtClean="0"/>
            <a:t>Сертифікат про рівень володіння англійською мовою не нижче рівня В2 (перевага надаватиметься офіційним сертифікатам). У випадку відсутності сертифіката необхідно заповнити </a:t>
          </a:r>
          <a:r>
            <a:rPr lang="en-US" b="1" i="0" dirty="0" smtClean="0">
              <a:hlinkClick xmlns:r="http://schemas.openxmlformats.org/officeDocument/2006/relationships" r:id="rId1"/>
            </a:rPr>
            <a:t>Language Assessment Sheet</a:t>
          </a:r>
          <a:r>
            <a:rPr lang="en-US" b="0" i="0" dirty="0" smtClean="0"/>
            <a:t> </a:t>
          </a:r>
          <a:r>
            <a:rPr lang="uk-UA" b="0" i="0" dirty="0" smtClean="0"/>
            <a:t>та завірити його у викладача англійської мови, а також поставити печатку в інституті/на факультеті.</a:t>
          </a:r>
          <a:endParaRPr lang="uk-UA" b="0" i="0" dirty="0"/>
        </a:p>
      </dgm:t>
    </dgm:pt>
    <dgm:pt modelId="{EA320A64-7BC8-4F9E-A130-EAB7A4CB3B81}" type="parTrans" cxnId="{D1DB4FB6-3704-42E3-ABB0-180EA49F130A}">
      <dgm:prSet/>
      <dgm:spPr/>
      <dgm:t>
        <a:bodyPr/>
        <a:lstStyle/>
        <a:p>
          <a:endParaRPr lang="uk-UA"/>
        </a:p>
      </dgm:t>
    </dgm:pt>
    <dgm:pt modelId="{05C8644A-72DF-4D2F-B0F0-DA45C31AF7B5}" type="sibTrans" cxnId="{D1DB4FB6-3704-42E3-ABB0-180EA49F130A}">
      <dgm:prSet/>
      <dgm:spPr/>
      <dgm:t>
        <a:bodyPr/>
        <a:lstStyle/>
        <a:p>
          <a:endParaRPr lang="uk-UA"/>
        </a:p>
      </dgm:t>
    </dgm:pt>
    <dgm:pt modelId="{A0B0B133-E657-4B72-9CF7-0F217CE30D17}" type="pres">
      <dgm:prSet presAssocID="{A03E8434-5F86-462B-8111-3F3394AB89B2}" presName="linear" presStyleCnt="0">
        <dgm:presLayoutVars>
          <dgm:animLvl val="lvl"/>
          <dgm:resizeHandles val="exact"/>
        </dgm:presLayoutVars>
      </dgm:prSet>
      <dgm:spPr/>
    </dgm:pt>
    <dgm:pt modelId="{707085D0-F060-49EC-9A76-06651A6BBB6C}" type="pres">
      <dgm:prSet presAssocID="{04286773-D4C6-4810-9C45-28C21122493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88BEFE-0B8C-487C-BCB4-749CFAEAB1EA}" type="pres">
      <dgm:prSet presAssocID="{04286773-D4C6-4810-9C45-28C21122493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B9D987D-E659-423B-A0DE-B96808DE6CCF}" srcId="{04286773-D4C6-4810-9C45-28C211224935}" destId="{21AC7275-1A3F-427F-8F07-16289B6316FA}" srcOrd="1" destOrd="0" parTransId="{734F6BE8-52C0-431B-AB8B-65CAEC206384}" sibTransId="{AF19B448-0E0B-472C-B2FB-836BD88093EF}"/>
    <dgm:cxn modelId="{8F4CC883-016F-4B6A-BE97-734A32270275}" srcId="{04286773-D4C6-4810-9C45-28C211224935}" destId="{CE896F99-D674-41A6-9E33-B7C694496275}" srcOrd="0" destOrd="0" parTransId="{FF185D42-3E16-4A49-B668-D7730A9A5CC8}" sibTransId="{289ED3E9-86C6-4A0B-8D75-12BD4E08E69F}"/>
    <dgm:cxn modelId="{00F16553-B909-4132-A588-50D89C5240F6}" type="presOf" srcId="{A03E8434-5F86-462B-8111-3F3394AB89B2}" destId="{A0B0B133-E657-4B72-9CF7-0F217CE30D17}" srcOrd="0" destOrd="0" presId="urn:microsoft.com/office/officeart/2005/8/layout/vList2"/>
    <dgm:cxn modelId="{B080002C-0D7E-4816-99D2-1642BF005E0F}" type="presOf" srcId="{04286773-D4C6-4810-9C45-28C211224935}" destId="{707085D0-F060-49EC-9A76-06651A6BBB6C}" srcOrd="0" destOrd="0" presId="urn:microsoft.com/office/officeart/2005/8/layout/vList2"/>
    <dgm:cxn modelId="{E4597F24-A673-4909-B53F-E2947131DA4E}" srcId="{04286773-D4C6-4810-9C45-28C211224935}" destId="{55E1F710-ED2F-4616-B679-009E3767FBE8}" srcOrd="4" destOrd="0" parTransId="{8573968E-1EE3-4EAF-8AC9-4EC3CE596AB9}" sibTransId="{FFBE8DED-6E61-4ADD-B915-1356429FEE3A}"/>
    <dgm:cxn modelId="{04434637-3252-4A85-8CDB-4D74B5EB2341}" type="presOf" srcId="{55E1F710-ED2F-4616-B679-009E3767FBE8}" destId="{9B88BEFE-0B8C-487C-BCB4-749CFAEAB1EA}" srcOrd="0" destOrd="4" presId="urn:microsoft.com/office/officeart/2005/8/layout/vList2"/>
    <dgm:cxn modelId="{3962169D-D2BC-4020-854D-19C8CFB5AAFD}" srcId="{04286773-D4C6-4810-9C45-28C211224935}" destId="{27543AA2-3D2D-4435-A1C0-01B8132EE816}" srcOrd="3" destOrd="0" parTransId="{1129B489-FD18-49EA-85F1-3B977696D7C2}" sibTransId="{CBEDCAEA-0162-46C8-A927-3114DD1D476B}"/>
    <dgm:cxn modelId="{547E1AF5-894F-4C7E-8F4A-67BBA319A8B4}" type="presOf" srcId="{27543AA2-3D2D-4435-A1C0-01B8132EE816}" destId="{9B88BEFE-0B8C-487C-BCB4-749CFAEAB1EA}" srcOrd="0" destOrd="3" presId="urn:microsoft.com/office/officeart/2005/8/layout/vList2"/>
    <dgm:cxn modelId="{2C907337-6F53-40DA-AC68-0301961943D9}" type="presOf" srcId="{21AC7275-1A3F-427F-8F07-16289B6316FA}" destId="{9B88BEFE-0B8C-487C-BCB4-749CFAEAB1EA}" srcOrd="0" destOrd="1" presId="urn:microsoft.com/office/officeart/2005/8/layout/vList2"/>
    <dgm:cxn modelId="{D1DB4FB6-3704-42E3-ABB0-180EA49F130A}" srcId="{04286773-D4C6-4810-9C45-28C211224935}" destId="{DD45AC43-760F-4AE0-B74B-8CC6B44B3DEE}" srcOrd="5" destOrd="0" parTransId="{EA320A64-7BC8-4F9E-A130-EAB7A4CB3B81}" sibTransId="{05C8644A-72DF-4D2F-B0F0-DA45C31AF7B5}"/>
    <dgm:cxn modelId="{F5A4F324-59CE-469C-9ABD-06AC26406DE7}" type="presOf" srcId="{DD45AC43-760F-4AE0-B74B-8CC6B44B3DEE}" destId="{9B88BEFE-0B8C-487C-BCB4-749CFAEAB1EA}" srcOrd="0" destOrd="5" presId="urn:microsoft.com/office/officeart/2005/8/layout/vList2"/>
    <dgm:cxn modelId="{79695770-23C9-4704-B123-CACC7E3A5D22}" type="presOf" srcId="{CE896F99-D674-41A6-9E33-B7C694496275}" destId="{9B88BEFE-0B8C-487C-BCB4-749CFAEAB1EA}" srcOrd="0" destOrd="0" presId="urn:microsoft.com/office/officeart/2005/8/layout/vList2"/>
    <dgm:cxn modelId="{ABEED460-EBA4-4908-BA1A-E6007F05F42B}" srcId="{A03E8434-5F86-462B-8111-3F3394AB89B2}" destId="{04286773-D4C6-4810-9C45-28C211224935}" srcOrd="0" destOrd="0" parTransId="{A554FEA5-7403-4E49-BF93-892A33583C69}" sibTransId="{4FDA1F27-C6F4-4615-A316-03A857496255}"/>
    <dgm:cxn modelId="{77844D25-C9BC-4FBD-9FE4-8971686DB5BC}" type="presOf" srcId="{1D658BAA-180A-4210-B4F2-4BACD4654494}" destId="{9B88BEFE-0B8C-487C-BCB4-749CFAEAB1EA}" srcOrd="0" destOrd="2" presId="urn:microsoft.com/office/officeart/2005/8/layout/vList2"/>
    <dgm:cxn modelId="{5827F13E-E9EB-4034-8FEB-DA901F9F9BF8}" srcId="{04286773-D4C6-4810-9C45-28C211224935}" destId="{1D658BAA-180A-4210-B4F2-4BACD4654494}" srcOrd="2" destOrd="0" parTransId="{57FCFFA8-B518-4697-94BA-5F930BD8B593}" sibTransId="{D4389BD4-BB2A-45FE-81BA-1E461346C612}"/>
    <dgm:cxn modelId="{B5666D69-3414-4E6C-BB98-49418197DAE2}" type="presParOf" srcId="{A0B0B133-E657-4B72-9CF7-0F217CE30D17}" destId="{707085D0-F060-49EC-9A76-06651A6BBB6C}" srcOrd="0" destOrd="0" presId="urn:microsoft.com/office/officeart/2005/8/layout/vList2"/>
    <dgm:cxn modelId="{27DA2C65-4F88-4759-8049-6E3A30CEB016}" type="presParOf" srcId="{A0B0B133-E657-4B72-9CF7-0F217CE30D17}" destId="{9B88BEFE-0B8C-487C-BCB4-749CFAEAB1E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085D0-F060-49EC-9A76-06651A6BBB6C}">
      <dsp:nvSpPr>
        <dsp:cNvPr id="0" name=""/>
        <dsp:cNvSpPr/>
      </dsp:nvSpPr>
      <dsp:spPr>
        <a:xfrm>
          <a:off x="0" y="262250"/>
          <a:ext cx="8282608" cy="1855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0" kern="1200" dirty="0" smtClean="0"/>
            <a:t> </a:t>
          </a:r>
          <a:r>
            <a:rPr lang="ru-RU" sz="2600" b="1" i="0" kern="1200" dirty="0" smtClean="0"/>
            <a:t>до 12.00 01 листопада 2021 р.</a:t>
          </a:r>
          <a:r>
            <a:rPr lang="ru-RU" sz="2600" b="0" i="0" kern="1200" dirty="0" smtClean="0"/>
            <a:t> подати до НДЛ </a:t>
          </a:r>
          <a:r>
            <a:rPr lang="ru-RU" sz="2600" b="0" i="0" kern="1200" dirty="0" err="1" smtClean="0"/>
            <a:t>інтернаціоналізації</a:t>
          </a:r>
          <a:r>
            <a:rPr lang="ru-RU" sz="2600" b="0" i="0" kern="1200" dirty="0" smtClean="0"/>
            <a:t> </a:t>
          </a:r>
          <a:r>
            <a:rPr lang="ru-RU" sz="2600" b="0" i="0" kern="1200" dirty="0" err="1" smtClean="0"/>
            <a:t>вищої</a:t>
          </a:r>
          <a:r>
            <a:rPr lang="ru-RU" sz="2600" b="0" i="0" kern="1200" dirty="0" smtClean="0"/>
            <a:t> </a:t>
          </a:r>
          <a:r>
            <a:rPr lang="ru-RU" sz="2600" b="0" i="0" kern="1200" dirty="0" err="1" smtClean="0"/>
            <a:t>освіти</a:t>
          </a:r>
          <a:r>
            <a:rPr lang="ru-RU" sz="2600" b="0" i="0" kern="1200" dirty="0" smtClean="0"/>
            <a:t> (</a:t>
          </a:r>
          <a:r>
            <a:rPr lang="ru-RU" sz="2600" b="0" i="0" kern="1200" dirty="0" err="1" smtClean="0"/>
            <a:t>вул</a:t>
          </a:r>
          <a:r>
            <a:rPr lang="ru-RU" sz="2600" b="0" i="0" kern="1200" dirty="0" smtClean="0"/>
            <a:t>. Бульварно-</a:t>
          </a:r>
          <a:r>
            <a:rPr lang="ru-RU" sz="2600" b="0" i="0" kern="1200" dirty="0" err="1" smtClean="0"/>
            <a:t>Кудрявська</a:t>
          </a:r>
          <a:r>
            <a:rPr lang="ru-RU" sz="2600" b="0" i="0" kern="1200" dirty="0" smtClean="0"/>
            <a:t>, 18/2, к.205) </a:t>
          </a:r>
          <a:r>
            <a:rPr lang="ru-RU" sz="2600" b="0" i="0" kern="1200" dirty="0" err="1" smtClean="0"/>
            <a:t>такі</a:t>
          </a:r>
          <a:r>
            <a:rPr lang="ru-RU" sz="2600" b="0" i="0" kern="1200" dirty="0" smtClean="0"/>
            <a:t> </a:t>
          </a:r>
          <a:r>
            <a:rPr lang="ru-RU" sz="2600" b="0" i="0" kern="1200" dirty="0" err="1" smtClean="0"/>
            <a:t>документи</a:t>
          </a:r>
          <a:r>
            <a:rPr lang="ru-RU" sz="2600" b="0" i="0" kern="1200" dirty="0" smtClean="0"/>
            <a:t> (у </a:t>
          </a:r>
          <a:r>
            <a:rPr lang="ru-RU" sz="2600" b="0" i="0" kern="1200" dirty="0" err="1" smtClean="0"/>
            <a:t>паперовому</a:t>
          </a:r>
          <a:r>
            <a:rPr lang="ru-RU" sz="2600" b="0" i="0" kern="1200" dirty="0" smtClean="0"/>
            <a:t> та </a:t>
          </a:r>
          <a:r>
            <a:rPr lang="ru-RU" sz="2600" b="0" i="0" kern="1200" dirty="0" err="1" smtClean="0"/>
            <a:t>електронному</a:t>
          </a:r>
          <a:r>
            <a:rPr lang="ru-RU" sz="2600" b="0" i="0" kern="1200" dirty="0" smtClean="0"/>
            <a:t> </a:t>
          </a:r>
          <a:r>
            <a:rPr lang="ru-RU" sz="2600" b="0" i="0" kern="1200" dirty="0" err="1" smtClean="0"/>
            <a:t>форматі</a:t>
          </a:r>
          <a:r>
            <a:rPr lang="ru-RU" sz="2600" b="0" i="0" kern="1200" dirty="0" smtClean="0"/>
            <a:t>):</a:t>
          </a:r>
          <a:endParaRPr lang="uk-UA" sz="2600" kern="1200" dirty="0"/>
        </a:p>
      </dsp:txBody>
      <dsp:txXfrm>
        <a:off x="90584" y="352834"/>
        <a:ext cx="8101440" cy="1674452"/>
      </dsp:txXfrm>
    </dsp:sp>
    <dsp:sp modelId="{9B88BEFE-0B8C-487C-BCB4-749CFAEAB1EA}">
      <dsp:nvSpPr>
        <dsp:cNvPr id="0" name=""/>
        <dsp:cNvSpPr/>
      </dsp:nvSpPr>
      <dsp:spPr>
        <a:xfrm>
          <a:off x="0" y="2117870"/>
          <a:ext cx="8282608" cy="430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973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0" kern="1200" dirty="0" err="1" smtClean="0"/>
            <a:t>Копію</a:t>
          </a:r>
          <a:r>
            <a:rPr lang="ru-RU" sz="2000" b="0" i="0" kern="1200" dirty="0" smtClean="0"/>
            <a:t> закордонного паспорта (перша </a:t>
          </a:r>
          <a:r>
            <a:rPr lang="ru-RU" sz="2000" b="0" i="0" kern="1200" dirty="0" err="1" smtClean="0"/>
            <a:t>сторінка</a:t>
          </a:r>
          <a:r>
            <a:rPr lang="ru-RU" sz="2000" b="0" i="0" kern="1200" dirty="0" smtClean="0"/>
            <a:t>).</a:t>
          </a:r>
          <a:endParaRPr lang="uk-U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0" kern="1200" smtClean="0"/>
            <a:t>Мотиваційний лист українською мовою з особистим підписом апліканта (максимальний обсяг – 1 сторінка формату А4).</a:t>
          </a:r>
          <a:endParaRPr lang="ru-RU" sz="2000" b="0" i="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b="0" i="0" kern="1200" smtClean="0"/>
            <a:t>Рекомендаційний лист українською мовою від одного із викладачів випускової кафедри, завірений підписом завідувача кафедри.</a:t>
          </a:r>
          <a:endParaRPr lang="uk-UA" sz="2000" b="0" i="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b="0" i="0" kern="1200" smtClean="0"/>
            <a:t>Витяг із заліково-екзаменаційної сесії за попередній рік навчання, завірений у навчальному відділі інституту/факультету.</a:t>
          </a:r>
          <a:endParaRPr lang="uk-UA" sz="2000" b="0" i="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0" kern="1200" smtClean="0"/>
            <a:t>Документи (дипломи, сертифікати та ін.), які підтверджують наукові досягнення студента та його участь у житті Університету.</a:t>
          </a:r>
          <a:endParaRPr lang="ru-RU" sz="2000" b="0" i="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000" b="0" i="0" kern="1200" dirty="0" smtClean="0"/>
            <a:t>Сертифікат про рівень володіння англійською мовою не нижче рівня В2 (перевага надаватиметься офіційним сертифікатам). У випадку відсутності сертифіката необхідно заповнити </a:t>
          </a:r>
          <a:r>
            <a:rPr lang="en-US" sz="2000" b="1" i="0" kern="1200" dirty="0" smtClean="0">
              <a:hlinkClick xmlns:r="http://schemas.openxmlformats.org/officeDocument/2006/relationships" r:id="rId1"/>
            </a:rPr>
            <a:t>Language Assessment Sheet</a:t>
          </a:r>
          <a:r>
            <a:rPr lang="en-US" sz="2000" b="0" i="0" kern="1200" dirty="0" smtClean="0"/>
            <a:t> </a:t>
          </a:r>
          <a:r>
            <a:rPr lang="uk-UA" sz="2000" b="0" i="0" kern="1200" dirty="0" smtClean="0"/>
            <a:t>та завірити його у викладача англійської мови, а також поставити печатку в інституті/на факультеті.</a:t>
          </a:r>
          <a:endParaRPr lang="uk-UA" sz="2000" b="0" i="0" kern="1200" dirty="0"/>
        </a:p>
      </dsp:txBody>
      <dsp:txXfrm>
        <a:off x="0" y="2117870"/>
        <a:ext cx="8282608" cy="430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Конкурс на </a:t>
            </a:r>
            <a:r>
              <a:rPr lang="ru-RU" dirty="0" err="1"/>
              <a:t>здобуття</a:t>
            </a:r>
            <a:r>
              <a:rPr lang="ru-RU" dirty="0"/>
              <a:t> </a:t>
            </a:r>
            <a:r>
              <a:rPr lang="ru-RU" dirty="0" err="1"/>
              <a:t>стипендії</a:t>
            </a:r>
            <a:r>
              <a:rPr lang="ru-RU" dirty="0"/>
              <a:t> в рамках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Еразмус</a:t>
            </a:r>
            <a:r>
              <a:rPr lang="ru-RU" dirty="0"/>
              <a:t>+ в </a:t>
            </a:r>
            <a:r>
              <a:rPr lang="ru-RU" dirty="0" err="1"/>
              <a:t>Університеті</a:t>
            </a:r>
            <a:r>
              <a:rPr lang="ru-RU" dirty="0"/>
              <a:t> </a:t>
            </a:r>
            <a:r>
              <a:rPr lang="ru-RU" dirty="0" err="1"/>
              <a:t>Острава</a:t>
            </a:r>
            <a:r>
              <a:rPr lang="ru-RU" dirty="0"/>
              <a:t> (</a:t>
            </a:r>
            <a:r>
              <a:rPr lang="ru-RU" dirty="0" err="1"/>
              <a:t>Чехія</a:t>
            </a:r>
            <a:r>
              <a:rPr lang="ru-RU" dirty="0" smtClean="0"/>
              <a:t>)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Кінцевий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: 01 листопада 2021 року</a:t>
            </a:r>
            <a:endParaRPr lang="uk-UA" dirty="0"/>
          </a:p>
        </p:txBody>
      </p:sp>
      <p:pic>
        <p:nvPicPr>
          <p:cNvPr id="1026" name="Picture 2" descr="Конкурс на семестрове навчання в рамках програми Еразмус+ в Університеті Кадісу (Іспанія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230" y="2155508"/>
            <a:ext cx="2514738" cy="251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719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Можливість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 уваги студентів 2-3 курсів першого (бакалаврського) рівня вищої освіти та 1 курсу другого (магістерського) рівня вищої освіти Університету Грінченка спеціальності «Соціальна робота»!</a:t>
            </a:r>
          </a:p>
          <a:p>
            <a:endParaRPr lang="uk-UA" dirty="0"/>
          </a:p>
          <a:p>
            <a:r>
              <a:rPr lang="uk-UA" dirty="0"/>
              <a:t>Університет </a:t>
            </a:r>
            <a:r>
              <a:rPr lang="uk-UA" dirty="0" err="1"/>
              <a:t>Острава</a:t>
            </a:r>
            <a:r>
              <a:rPr lang="uk-UA" dirty="0"/>
              <a:t> (Чехія) у рамках програми академічної мобільності </a:t>
            </a:r>
            <a:r>
              <a:rPr lang="uk-UA" dirty="0" err="1"/>
              <a:t>Еразмус</a:t>
            </a:r>
            <a:r>
              <a:rPr lang="uk-UA" dirty="0"/>
              <a:t>+ КА107 пропонує стипендіальну семестрову програму обміну (лютий-квітень 2022 року). Кількість місць -5.</a:t>
            </a:r>
          </a:p>
        </p:txBody>
      </p:sp>
    </p:spTree>
    <p:extLst>
      <p:ext uri="{BB962C8B-B14F-4D97-AF65-F5344CB8AC3E}">
        <p14:creationId xmlns:p14="http://schemas.microsoft.com/office/powerpoint/2010/main" val="44483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Кінцевий термін подачі документів: 01 листопада 2021 року</a:t>
            </a:r>
          </a:p>
          <a:p>
            <a:r>
              <a:rPr lang="uk-UA" dirty="0"/>
              <a:t>Контактна особа: Виговська Ольга Сергіївна, завідувач НДЛ інтернаціоналізації вищої освіти Університету Грінченка, вул. </a:t>
            </a:r>
            <a:r>
              <a:rPr lang="uk-UA" dirty="0" err="1"/>
              <a:t>Бульварно-Кудрявська</a:t>
            </a:r>
            <a:r>
              <a:rPr lang="uk-UA" dirty="0"/>
              <a:t>, 18/2, к.205, </a:t>
            </a:r>
            <a:r>
              <a:rPr lang="uk-UA" dirty="0" err="1"/>
              <a:t>тел</a:t>
            </a:r>
            <a:r>
              <a:rPr lang="uk-UA" dirty="0"/>
              <a:t>.: 272 18 62; </a:t>
            </a:r>
            <a:r>
              <a:rPr lang="en-US" dirty="0"/>
              <a:t>e-mail: o.vyhovska@kubg.edu.ua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864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Програма обміну включає: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безкоштовне </a:t>
            </a:r>
            <a:r>
              <a:rPr lang="uk-UA" dirty="0"/>
              <a:t>навчання за спеціальністю «Соціальна робота»;</a:t>
            </a:r>
          </a:p>
          <a:p>
            <a:r>
              <a:rPr lang="uk-UA" dirty="0"/>
              <a:t>щомісячна стипендія у розмірі 800 Євро;</a:t>
            </a:r>
          </a:p>
          <a:p>
            <a:r>
              <a:rPr lang="uk-UA" dirty="0"/>
              <a:t>покриття дорожніх витрат у розмірі 275 Євро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9983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Вимоги до претендентів: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Бути </a:t>
            </a:r>
            <a:r>
              <a:rPr lang="uk-UA" dirty="0"/>
              <a:t>студентом/кою Київського університету імені Бориса Грінченка.</a:t>
            </a:r>
          </a:p>
          <a:p>
            <a:r>
              <a:rPr lang="uk-UA" dirty="0"/>
              <a:t>Володіти англійською мовою на рівні В2.</a:t>
            </a:r>
          </a:p>
          <a:p>
            <a:r>
              <a:rPr lang="uk-UA" dirty="0"/>
              <a:t>Мати високий рівень академічної успішності та наукові досягнення.</a:t>
            </a:r>
          </a:p>
          <a:p>
            <a:r>
              <a:rPr lang="uk-UA" dirty="0"/>
              <a:t>Брати активну участь у житті Університету.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844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Документи</a:t>
            </a:r>
            <a:endParaRPr lang="uk-UA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404892"/>
              </p:ext>
            </p:extLst>
          </p:nvPr>
        </p:nvGraphicFramePr>
        <p:xfrm>
          <a:off x="3564835" y="172278"/>
          <a:ext cx="8282608" cy="6685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473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Бажаємо перемоги!</a:t>
            </a:r>
            <a:endParaRPr lang="uk-UA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93" t="58697" r="24944" b="1712"/>
          <a:stretch/>
        </p:blipFill>
        <p:spPr>
          <a:xfrm>
            <a:off x="3587622" y="-175295"/>
            <a:ext cx="8140553" cy="719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309099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7</TotalTime>
  <Words>287</Words>
  <Application>Microsoft Office PowerPoint</Application>
  <PresentationFormat>Широкий екран</PresentationFormat>
  <Paragraphs>27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 2</vt:lpstr>
      <vt:lpstr>Рамка</vt:lpstr>
      <vt:lpstr>Конкурс на здобуття стипендії в рамках програми Еразмус+ в Університеті Острава (Чехія)</vt:lpstr>
      <vt:lpstr>Можливість</vt:lpstr>
      <vt:lpstr>Умови</vt:lpstr>
      <vt:lpstr>Програма обміну включає: </vt:lpstr>
      <vt:lpstr>Вимоги до претендентів: </vt:lpstr>
      <vt:lpstr>Документи</vt:lpstr>
      <vt:lpstr>Бажаємо перемоги!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на здобуття стипендії в рамках програми Еразмус+ в Університеті Острава (Чехія)</dc:title>
  <dc:creator>adm</dc:creator>
  <cp:lastModifiedBy>adm</cp:lastModifiedBy>
  <cp:revision>1</cp:revision>
  <dcterms:created xsi:type="dcterms:W3CDTF">2021-10-25T11:55:35Z</dcterms:created>
  <dcterms:modified xsi:type="dcterms:W3CDTF">2021-10-25T12:03:13Z</dcterms:modified>
</cp:coreProperties>
</file>